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687" r:id="rId3"/>
  </p:sldMasterIdLst>
  <p:notesMasterIdLst>
    <p:notesMasterId r:id="rId27"/>
  </p:notesMasterIdLst>
  <p:sldIdLst>
    <p:sldId id="265" r:id="rId4"/>
    <p:sldId id="264" r:id="rId5"/>
    <p:sldId id="268" r:id="rId6"/>
    <p:sldId id="266" r:id="rId7"/>
    <p:sldId id="267" r:id="rId8"/>
    <p:sldId id="263" r:id="rId9"/>
    <p:sldId id="262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70" r:id="rId18"/>
    <p:sldId id="258" r:id="rId19"/>
    <p:sldId id="271" r:id="rId20"/>
    <p:sldId id="272" r:id="rId21"/>
    <p:sldId id="273" r:id="rId22"/>
    <p:sldId id="261" r:id="rId23"/>
    <p:sldId id="260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4" autoAdjust="0"/>
    <p:restoredTop sz="92965" autoAdjust="0"/>
  </p:normalViewPr>
  <p:slideViewPr>
    <p:cSldViewPr snapToGrid="0">
      <p:cViewPr varScale="1">
        <p:scale>
          <a:sx n="67" d="100"/>
          <a:sy n="67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1E290-BD44-41B5-92EC-9569CFB5D8E8}" type="datetimeFigureOut">
              <a:rPr lang="it-IT" smtClean="0"/>
              <a:t>21/06/2019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1ADA4-39A0-478B-991E-0B76F165EC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9253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𝑜𝑏𝑠𝑡𝑎𝑐𝑙𝑒</m:t>
                        </m:r>
                      </m:sub>
                    </m:sSub>
                  </m:oMath>
                </a14:m>
                <a:r>
                  <a:rPr lang="it-IT" dirty="0"/>
                  <a:t> è il punto dell’ostacolo a distanza minima</a:t>
                </a:r>
              </a:p>
              <a:p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dirty="0"/>
                  <a:t> è la distanza minima da un ostacolo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è una soglia di distanza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</m:oMath>
                </a14:m>
                <a:r>
                  <a:rPr lang="it-IT" dirty="0"/>
                  <a:t> è la costante repulsiva che influenza la repulsività di un ostacolo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dove </a:t>
                </a:r>
                <a:r>
                  <a:rPr lang="it-IT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𝑞_𝑜𝑏𝑠𝑡𝑎𝑐𝑙𝑒</a:t>
                </a:r>
                <a:r>
                  <a:rPr lang="it-IT" dirty="0"/>
                  <a:t> è il punto dell’ostacolo a distanza minima</a:t>
                </a:r>
              </a:p>
              <a:p>
                <a:r>
                  <a:rPr lang="it-IT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𝜌 (𝑞) </a:t>
                </a:r>
                <a:r>
                  <a:rPr lang="it-IT" dirty="0"/>
                  <a:t> è la distanza minima da un ostacolo</a:t>
                </a:r>
              </a:p>
              <a:p>
                <a:r>
                  <a:rPr lang="it-IT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𝜌_0</a:t>
                </a:r>
                <a:r>
                  <a:rPr lang="it-IT" dirty="0"/>
                  <a:t> è una soglia di distanza </a:t>
                </a:r>
              </a:p>
              <a:p>
                <a:r>
                  <a:rPr lang="it-IT" i="0" dirty="0">
                    <a:latin typeface="Cambria Math" panose="02040503050406030204" pitchFamily="18" charset="0"/>
                  </a:rPr>
                  <a:t>𝑘_𝑟𝑒𝑝</a:t>
                </a:r>
                <a:r>
                  <a:rPr lang="it-IT" dirty="0"/>
                  <a:t> è la costante repulsiva che influenza la repulsività di un ostacolo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1ADA4-39A0-478B-991E-0B76F165EC4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69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995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8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31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98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4116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55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24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01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316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33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691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667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944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918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373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119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970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306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732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702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1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696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767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226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50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146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84070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509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46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166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4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71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13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manual.robotis.com/docs/en/platform/turtlebot3/specifications/#hardware-specifica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9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8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A3E731-8714-4307-B73D-5BDB0612A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rgbClr val="FFFFFF"/>
                </a:solidFill>
              </a:rPr>
              <a:t>Potential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36F79-3A05-4C71-82EB-78F41A056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Caso di studio: turtlebot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21575-ACAD-42B1-A814-3C2424F8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2557" y="5535979"/>
            <a:ext cx="5124886" cy="1441083"/>
          </a:xfrm>
        </p:spPr>
        <p:txBody>
          <a:bodyPr/>
          <a:lstStyle/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FRANCESCO FURNARI</a:t>
            </a:r>
          </a:p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FABRIZIO TORNATORE</a:t>
            </a:r>
          </a:p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SIMONE TROVATO</a:t>
            </a:r>
          </a:p>
        </p:txBody>
      </p:sp>
    </p:spTree>
    <p:extLst>
      <p:ext uri="{BB962C8B-B14F-4D97-AF65-F5344CB8AC3E}">
        <p14:creationId xmlns:p14="http://schemas.microsoft.com/office/powerpoint/2010/main" val="386827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8FDD-3359-4E18-A353-E6440CFC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627063"/>
            <a:ext cx="9840911" cy="5164138"/>
          </a:xfrm>
        </p:spPr>
        <p:txBody>
          <a:bodyPr anchor="t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Da 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http://emanual.robotis.com/docs/en/platform/turtlebot3/specifications/#hardware-specifications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dirty="0"/>
              <a:t>sono state ricavate alcune informazione sul robot utilizzato (</a:t>
            </a:r>
            <a:r>
              <a:rPr lang="it-IT" b="1" dirty="0" err="1"/>
              <a:t>TurtleBot</a:t>
            </a:r>
            <a:r>
              <a:rPr lang="it-IT" b="1" dirty="0"/>
              <a:t> Burger</a:t>
            </a:r>
            <a:r>
              <a:rPr lang="it-IT" dirty="0"/>
              <a:t>) per rendere la simulazione più vicina possibile al robot reale: massa, velocità di traslazione e di rotazione massime, distanza tra le ruote, raggio robot.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Sono state definite le classi Ostacolo e </a:t>
            </a:r>
            <a:r>
              <a:rPr lang="it-IT" dirty="0" err="1"/>
              <a:t>PotentialFieldControl</a:t>
            </a:r>
            <a:r>
              <a:rPr lang="it-IT" dirty="0"/>
              <a:t> che utilizza le funzioni che permettono il calcolo della forza attrattiva, della forza repulsiva degli ostacoli e della forza repulsiva dei bordi.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È stato costruito un ciclo </a:t>
            </a:r>
            <a:r>
              <a:rPr lang="it-IT" dirty="0" err="1"/>
              <a:t>while</a:t>
            </a:r>
            <a:r>
              <a:rPr lang="it-IT" dirty="0"/>
              <a:t> che esegue la simulazione, ed è quindi stato plottato il tutto utilizzando </a:t>
            </a:r>
            <a:r>
              <a:rPr lang="it-IT" dirty="0" err="1"/>
              <a:t>matplotlib.pyplot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401508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2" name="Segnaposto contenuto 51">
            <a:extLst>
              <a:ext uri="{FF2B5EF4-FFF2-40B4-BE49-F238E27FC236}">
                <a16:creationId xmlns:a16="http://schemas.microsoft.com/office/drawing/2014/main" id="{1ECA8C1F-4681-4C6E-A113-AB7B2971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88" y="4604942"/>
            <a:ext cx="6212502" cy="15209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C7436BE7-E17A-4DFB-9763-48E4D9C8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it-IT" dirty="0"/>
              <a:t>Classe Ostacolo</a:t>
            </a:r>
          </a:p>
        </p:txBody>
      </p:sp>
      <p:sp>
        <p:nvSpPr>
          <p:cNvPr id="54" name="Content Placeholder 56">
            <a:extLst>
              <a:ext uri="{FF2B5EF4-FFF2-40B4-BE49-F238E27FC236}">
                <a16:creationId xmlns:a16="http://schemas.microsoft.com/office/drawing/2014/main" id="{95136DA4-5F1E-4236-BD9C-6C2F2FF0F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L’ostacolo ha tre attributi principali:</a:t>
            </a:r>
          </a:p>
          <a:p>
            <a:r>
              <a:rPr lang="it-IT" dirty="0" err="1"/>
              <a:t>k_rep</a:t>
            </a:r>
            <a:r>
              <a:rPr lang="it-IT" dirty="0"/>
              <a:t>: la costante repulsiva, utilizzata nella formula della repulsione.</a:t>
            </a:r>
          </a:p>
          <a:p>
            <a:r>
              <a:rPr lang="it-IT" dirty="0"/>
              <a:t>centro (</a:t>
            </a:r>
            <a:r>
              <a:rPr lang="it-IT" dirty="0" err="1"/>
              <a:t>Tupla</a:t>
            </a:r>
            <a:r>
              <a:rPr lang="it-IT" dirty="0"/>
              <a:t> x e y) </a:t>
            </a:r>
          </a:p>
          <a:p>
            <a:r>
              <a:rPr lang="it-IT" dirty="0"/>
              <a:t>raggio: gli ostacoli hanno forma circolare. </a:t>
            </a:r>
          </a:p>
          <a:p>
            <a:pPr marL="0" indent="0">
              <a:buNone/>
            </a:pPr>
            <a:r>
              <a:rPr lang="it-IT" dirty="0"/>
              <a:t>La scelta di tale forma è dettata dal fatto che calcolare la distanza dalla circonferenza è più semplice rispetto ad altre figure geometriche; è sufficiente, infatti, calcolare la distanza dal centro e sottrarre il raggio.</a:t>
            </a:r>
          </a:p>
        </p:txBody>
      </p:sp>
    </p:spTree>
    <p:extLst>
      <p:ext uri="{BB962C8B-B14F-4D97-AF65-F5344CB8AC3E}">
        <p14:creationId xmlns:p14="http://schemas.microsoft.com/office/powerpoint/2010/main" val="4244802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DE2B2B32-1351-49EB-92BA-6B4B2DD4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86" y="474663"/>
            <a:ext cx="4183413" cy="5507328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Classe</a:t>
            </a:r>
            <a:br>
              <a:rPr lang="it-IT" sz="2800" dirty="0"/>
            </a:br>
            <a:br>
              <a:rPr lang="it-IT" sz="2800" dirty="0"/>
            </a:br>
            <a:r>
              <a:rPr lang="it-IT" sz="2800" dirty="0"/>
              <a:t> </a:t>
            </a:r>
            <a:r>
              <a:rPr lang="it-IT" sz="2800" dirty="0" err="1"/>
              <a:t>PotentialFieldCONTROL</a:t>
            </a:r>
            <a:endParaRPr lang="it-IT" sz="2800" dirty="0"/>
          </a:p>
        </p:txBody>
      </p:sp>
      <p:sp>
        <p:nvSpPr>
          <p:cNvPr id="53" name="Content Placeholder 56">
            <a:extLst>
              <a:ext uri="{FF2B5EF4-FFF2-40B4-BE49-F238E27FC236}">
                <a16:creationId xmlns:a16="http://schemas.microsoft.com/office/drawing/2014/main" id="{1F24CD8F-3059-46CD-A3FE-2A3F3A614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it-IT" dirty="0"/>
              <a:t>La classe </a:t>
            </a:r>
            <a:r>
              <a:rPr lang="it-IT" dirty="0" err="1"/>
              <a:t>PotentialFieldControl</a:t>
            </a:r>
            <a:r>
              <a:rPr lang="it-IT" dirty="0"/>
              <a:t> ha un metodo </a:t>
            </a:r>
            <a:r>
              <a:rPr lang="it-IT" i="1" dirty="0" err="1"/>
              <a:t>evaluate</a:t>
            </a:r>
            <a:r>
              <a:rPr lang="it-IT" i="1" dirty="0"/>
              <a:t>()</a:t>
            </a:r>
            <a:r>
              <a:rPr lang="it-IT" dirty="0"/>
              <a:t>, che prende in ingresso la posizione del robot e calcola la forza repulsiva dagli ostacoli, la forza repulsiva dai bordi e la forza attrattiva del target, quindi ne esegue la sommatoria.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it-IT" dirty="0"/>
              <a:t>Per il calcolo delle forze sono state usate le formule viste in precedenza per il modulo, e le forze sono state scomposte lungo le componenti x e y.</a:t>
            </a:r>
          </a:p>
        </p:txBody>
      </p:sp>
      <p:pic>
        <p:nvPicPr>
          <p:cNvPr id="54" name="Immagine 53">
            <a:extLst>
              <a:ext uri="{FF2B5EF4-FFF2-40B4-BE49-F238E27FC236}">
                <a16:creationId xmlns:a16="http://schemas.microsoft.com/office/drawing/2014/main" id="{DA860112-2DA2-4B4A-9D00-EA615FAD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252" y="4695180"/>
            <a:ext cx="6786975" cy="134042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691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C2319200-31F3-4579-AB2D-6A78D845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it-IT" dirty="0"/>
              <a:t>simulazione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B7322290-E036-4C58-BF27-FAB0A2E94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Eseguito il ciclo di simulazione, viene plottato il tutto. Nel grafico è mostrato in giallo lo Start, in verde il Target, in blu gli ostacoli, in rosso la traiettoria del robot.</a:t>
            </a:r>
          </a:p>
          <a:p>
            <a:pPr marL="0" indent="0">
              <a:buNone/>
            </a:pPr>
            <a:r>
              <a:rPr lang="it-IT" dirty="0"/>
              <a:t>È stato scritto inoltre un ciclo che stampa su terminale informazioni utili sullo stato del robot istante per istante.</a:t>
            </a:r>
          </a:p>
          <a:p>
            <a:pPr marL="0" indent="0">
              <a:buNone/>
            </a:pPr>
            <a:r>
              <a:rPr lang="it-IT" dirty="0"/>
              <a:t>Il </a:t>
            </a:r>
            <a:r>
              <a:rPr lang="it-IT" dirty="0" err="1"/>
              <a:t>plotting</a:t>
            </a:r>
            <a:r>
              <a:rPr lang="it-IT" dirty="0"/>
              <a:t> della simulazione è animato. Una linea rossa mostra il percorso compiuto dal robot nel tempo.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C6E91D3F-8146-4328-9F37-9C89739B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96" y="4604942"/>
            <a:ext cx="2055274" cy="15209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4D9179C9-B642-4FAB-A032-15CB05751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848" y="4734143"/>
            <a:ext cx="3435379" cy="126250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4611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6D71D404-1961-4021-AA28-DE4446A97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39" y="540148"/>
            <a:ext cx="6076222" cy="50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7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9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8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A3E731-8714-4307-B73D-5BDB0612A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rgbClr val="FFFFFF"/>
                </a:solidFill>
              </a:rPr>
              <a:t>Implementazione sul </a:t>
            </a:r>
            <a:r>
              <a:rPr lang="it-IT" dirty="0" err="1">
                <a:solidFill>
                  <a:srgbClr val="FFFFFF"/>
                </a:solidFill>
              </a:rPr>
              <a:t>turtlebot</a:t>
            </a:r>
            <a:r>
              <a:rPr lang="it-IT" dirty="0">
                <a:solidFill>
                  <a:srgbClr val="FFFFFF"/>
                </a:solidFill>
              </a:rPr>
              <a:t> reale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36F79-3A05-4C71-82EB-78F41A056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Caso di studio: turtlebot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21575-ACAD-42B1-A814-3C2424F8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2557" y="5787616"/>
            <a:ext cx="5124886" cy="1441083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FABRIZIO TORNATORE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all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72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000" dirty="0"/>
              <a:t>Decisioni implementative:</a:t>
            </a:r>
            <a:br>
              <a:rPr lang="it-IT" sz="4000" dirty="0"/>
            </a:br>
            <a:r>
              <a:rPr lang="it-IT" sz="4000" dirty="0"/>
              <a:t>Conversione Metri/millimetri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8FDD-3359-4E18-A353-E6440CFC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r>
              <a:rPr lang="it-IT" dirty="0"/>
              <a:t>Il controllo finora implementato è pensato in metri.</a:t>
            </a:r>
          </a:p>
          <a:p>
            <a:r>
              <a:rPr lang="it-IT" dirty="0"/>
              <a:t>La risoluzione del </a:t>
            </a:r>
            <a:r>
              <a:rPr lang="it-IT" dirty="0" err="1"/>
              <a:t>turtlebot</a:t>
            </a:r>
            <a:r>
              <a:rPr lang="it-IT" dirty="0"/>
              <a:t> è però in millimetri.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È stato deciso di mantenere il controllo in metri e convertire quindi ogni input che il controllo riceve dal </a:t>
            </a:r>
            <a:r>
              <a:rPr lang="it-IT" dirty="0" err="1"/>
              <a:t>turtlebot</a:t>
            </a:r>
            <a:r>
              <a:rPr lang="it-IT" dirty="0"/>
              <a:t> in metri e ogni output che il controllo invia al </a:t>
            </a:r>
            <a:r>
              <a:rPr lang="it-IT" dirty="0" err="1"/>
              <a:t>turtlebot</a:t>
            </a:r>
            <a:r>
              <a:rPr lang="it-IT" dirty="0"/>
              <a:t> in millimetri.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1797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000" dirty="0"/>
              <a:t>Limiti del </a:t>
            </a:r>
            <a:r>
              <a:rPr lang="it-IT" sz="4000" dirty="0" err="1"/>
              <a:t>turtlebot</a:t>
            </a:r>
            <a:r>
              <a:rPr lang="it-IT" sz="4000" dirty="0"/>
              <a:t>:</a:t>
            </a:r>
            <a:br>
              <a:rPr lang="it-IT" sz="4000" dirty="0"/>
            </a:br>
            <a:r>
              <a:rPr lang="it-IT" sz="4000" dirty="0"/>
              <a:t>velocità massima delle Ruote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8FDD-3359-4E18-A353-E6440CFC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r>
              <a:rPr lang="it-IT" dirty="0"/>
              <a:t>Il </a:t>
            </a:r>
            <a:r>
              <a:rPr lang="it-IT" dirty="0" err="1"/>
              <a:t>Turtlebot</a:t>
            </a:r>
            <a:r>
              <a:rPr lang="it-IT" dirty="0"/>
              <a:t> ha un limite massimo di velocità della singola ruota. Se viene settato un valore troppo alto, esso non va in saturazione ma si setta a 0.</a:t>
            </a:r>
          </a:p>
          <a:p>
            <a:r>
              <a:rPr lang="it-IT" dirty="0"/>
              <a:t>È ragionevole pensare che viste le forze in gioco questo valore venga ampiamente superato.</a:t>
            </a:r>
          </a:p>
          <a:p>
            <a:pPr marL="0" indent="0">
              <a:buNone/>
            </a:pPr>
            <a:r>
              <a:rPr lang="it-IT" dirty="0"/>
              <a:t>Per questo motivo viene saturata la velocità massima della singola ruota  a 220[mm/s].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2552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000"/>
              <a:t>Limiti del turtlebot:</a:t>
            </a:r>
            <a:br>
              <a:rPr lang="it-IT" sz="4000"/>
            </a:br>
            <a:r>
              <a:rPr lang="it-IT" sz="4000"/>
              <a:t>treshold del target</a:t>
            </a:r>
            <a:endParaRPr lang="it-IT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8FDD-3359-4E18-A353-E6440CFC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r>
              <a:rPr lang="it-IT" dirty="0"/>
              <a:t>La posizione del </a:t>
            </a:r>
            <a:r>
              <a:rPr lang="it-IT" dirty="0" err="1"/>
              <a:t>Turtlebot</a:t>
            </a:r>
            <a:r>
              <a:rPr lang="it-IT" dirty="0"/>
              <a:t> possiede precisione elevata con vari decimali oltre la virgola.</a:t>
            </a:r>
          </a:p>
          <a:p>
            <a:r>
              <a:rPr lang="it-IT" dirty="0"/>
              <a:t>Quando il </a:t>
            </a:r>
            <a:r>
              <a:rPr lang="it-IT" dirty="0" err="1"/>
              <a:t>Turtlebot</a:t>
            </a:r>
            <a:r>
              <a:rPr lang="it-IT" dirty="0"/>
              <a:t> raggiunge il target, il valore misurato non sarà mai uguale al valore esatto del target, ciò comporta un loop di movimento.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Per questo motivo è stato inserito un </a:t>
            </a:r>
            <a:r>
              <a:rPr lang="it-IT" dirty="0" err="1"/>
              <a:t>threshold</a:t>
            </a:r>
            <a:r>
              <a:rPr lang="it-IT" dirty="0"/>
              <a:t> di qualche centimetro intorno al target entro il quale il </a:t>
            </a:r>
            <a:r>
              <a:rPr lang="it-IT" dirty="0" err="1"/>
              <a:t>Turtlebot</a:t>
            </a:r>
            <a:r>
              <a:rPr lang="it-IT" dirty="0"/>
              <a:t> si considera arrivato.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0675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000" dirty="0"/>
              <a:t>Limiti del </a:t>
            </a:r>
            <a:r>
              <a:rPr lang="it-IT" sz="4000" dirty="0" err="1"/>
              <a:t>turtlebot</a:t>
            </a:r>
            <a:r>
              <a:rPr lang="it-IT" sz="4000" dirty="0"/>
              <a:t>:</a:t>
            </a:r>
            <a:br>
              <a:rPr lang="it-IT" sz="4000" dirty="0"/>
            </a:br>
            <a:r>
              <a:rPr lang="it-IT" sz="4000" dirty="0" err="1"/>
              <a:t>Odometria</a:t>
            </a:r>
            <a:r>
              <a:rPr lang="it-IT" sz="4000" dirty="0"/>
              <a:t> Imprecisa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8FDD-3359-4E18-A353-E6440CFC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r>
              <a:rPr lang="it-IT" dirty="0"/>
              <a:t>L’</a:t>
            </a:r>
            <a:r>
              <a:rPr lang="it-IT" dirty="0" err="1"/>
              <a:t>odometria</a:t>
            </a:r>
            <a:r>
              <a:rPr lang="it-IT" dirty="0"/>
              <a:t> del simulatore assume un solo punto di contatto con il piano.</a:t>
            </a:r>
          </a:p>
          <a:p>
            <a:r>
              <a:rPr lang="it-IT" dirty="0"/>
              <a:t>Il </a:t>
            </a:r>
            <a:r>
              <a:rPr lang="it-IT" dirty="0" err="1"/>
              <a:t>turtlebot</a:t>
            </a:r>
            <a:r>
              <a:rPr lang="it-IT" dirty="0"/>
              <a:t> gira su ruote molto larghe, circa 1cm.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Questo porta ad un’esecuzione imprecisa del planning poiché ogni curva aggiunge cumulativamente un errore all’angolo del robot.</a:t>
            </a:r>
          </a:p>
          <a:p>
            <a:endParaRPr lang="it-IT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09086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9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8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A3E731-8714-4307-B73D-5BDB0612A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it-IT">
                <a:solidFill>
                  <a:srgbClr val="FFFFFF"/>
                </a:solidFill>
              </a:rPr>
              <a:t>ALGORITMO POTENTIAL FIELD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36F79-3A05-4C71-82EB-78F41A056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Caso di studio: turtlebot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21575-ACAD-42B1-A814-3C2424F8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2557" y="5535979"/>
            <a:ext cx="5124886" cy="1441083"/>
          </a:xfrm>
        </p:spPr>
        <p:txBody>
          <a:bodyPr/>
          <a:lstStyle/>
          <a:p>
            <a:pPr algn="r"/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FRANCESCO FURNARI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513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Considerazioni e 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8FDD-3359-4E18-A353-E6440CFC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43465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/>
              <a:t>Lavorare sull’implementazione del </a:t>
            </a:r>
            <a:r>
              <a:rPr lang="it-IT" dirty="0" err="1"/>
              <a:t>Path</a:t>
            </a:r>
            <a:r>
              <a:rPr lang="it-IT" dirty="0"/>
              <a:t> planning e l’utilizzo della stessa sul </a:t>
            </a:r>
            <a:r>
              <a:rPr lang="it-IT" dirty="0" err="1"/>
              <a:t>Turtlebot</a:t>
            </a:r>
            <a:r>
              <a:rPr lang="it-IT" dirty="0"/>
              <a:t> è stata un’esperienza didatticamente formativa e stimolante.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Occorre però ammettere che l’imprecisione dell’</a:t>
            </a:r>
            <a:r>
              <a:rPr lang="it-IT" dirty="0" err="1"/>
              <a:t>odometria</a:t>
            </a:r>
            <a:r>
              <a:rPr lang="it-IT" dirty="0"/>
              <a:t> è significativa.</a:t>
            </a:r>
          </a:p>
          <a:p>
            <a:pPr marL="0" indent="0">
              <a:buNone/>
            </a:pPr>
            <a:r>
              <a:rPr lang="it-IT" dirty="0"/>
              <a:t>Inoltre, il sistema rischia di essere </a:t>
            </a:r>
            <a:r>
              <a:rPr lang="it-IT" dirty="0" err="1"/>
              <a:t>computazionalmente</a:t>
            </a:r>
            <a:r>
              <a:rPr lang="it-IT" dirty="0"/>
              <a:t> pesante e funziona sulla base di assunzioni forti:</a:t>
            </a:r>
          </a:p>
          <a:p>
            <a:r>
              <a:rPr lang="it-IT" dirty="0"/>
              <a:t>L’ambiente è statico</a:t>
            </a:r>
          </a:p>
          <a:p>
            <a:r>
              <a:rPr lang="it-IT" dirty="0"/>
              <a:t>L’ambiente è completamente conosciuto a priori.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24343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Considerazioni e 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8FDD-3359-4E18-A353-E6440CFC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1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Considerando l’ambiente statico, una strategia utile per evitare sforzi computazionali è considerare il piano in una griglia e </a:t>
            </a:r>
            <a:r>
              <a:rPr lang="it-IT" dirty="0" err="1"/>
              <a:t>precomputare</a:t>
            </a:r>
            <a:r>
              <a:rPr lang="it-IT" dirty="0"/>
              <a:t> il vettore somma delle forze per ogni cella. Il sistema dovrà quindi limitarsi a recuperare questa informazione invece di computarla.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Questa strategia non è adottabile in un sistema dinamico, in questo caso occorre dotare il robot dell’informazione aggiornata dell’ambiente.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Per correggere l’errore in </a:t>
            </a:r>
            <a:r>
              <a:rPr lang="it-IT" dirty="0" err="1"/>
              <a:t>odometria</a:t>
            </a:r>
            <a:r>
              <a:rPr lang="it-IT" dirty="0"/>
              <a:t> il robot dovrebbe avere l’informazione reale di sé nello spazio.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24072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DEMO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1E1131C7-2C1B-4FC4-8288-DF3A33CB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6226" y="5528568"/>
            <a:ext cx="5124886" cy="1441083"/>
          </a:xfrm>
        </p:spPr>
        <p:txBody>
          <a:bodyPr/>
          <a:lstStyle/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FRANCESCO FURNARI</a:t>
            </a:r>
          </a:p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FABRIZIO TORNATORE</a:t>
            </a:r>
          </a:p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SIMONE TROVATO</a:t>
            </a:r>
          </a:p>
        </p:txBody>
      </p:sp>
      <p:pic>
        <p:nvPicPr>
          <p:cNvPr id="53" name="video_2019-06-21_12-39-09">
            <a:hlinkClick r:id="" action="ppaction://media"/>
            <a:extLst>
              <a:ext uri="{FF2B5EF4-FFF2-40B4-BE49-F238E27FC236}">
                <a16:creationId xmlns:a16="http://schemas.microsoft.com/office/drawing/2014/main" id="{42C37BC1-F8A8-4630-B320-2EDCDC0C5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1163" y="186531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3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4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it-IT" sz="4000" dirty="0" err="1"/>
              <a:t>GRAZie</a:t>
            </a:r>
            <a:r>
              <a:rPr lang="it-IT" sz="4000" dirty="0"/>
              <a:t> per l’attenzione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1E1131C7-2C1B-4FC4-8288-DF3A33CB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6226" y="5528568"/>
            <a:ext cx="5124886" cy="1441083"/>
          </a:xfrm>
        </p:spPr>
        <p:txBody>
          <a:bodyPr/>
          <a:lstStyle/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FRANCESCO FURNARI</a:t>
            </a:r>
          </a:p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FABRIZIO TORNATORE</a:t>
            </a:r>
          </a:p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SIMONE TROVATO</a:t>
            </a:r>
          </a:p>
        </p:txBody>
      </p:sp>
      <p:pic>
        <p:nvPicPr>
          <p:cNvPr id="54" name="video_2019-06-21_12-48-53">
            <a:hlinkClick r:id="" action="ppaction://media"/>
            <a:extLst>
              <a:ext uri="{FF2B5EF4-FFF2-40B4-BE49-F238E27FC236}">
                <a16:creationId xmlns:a16="http://schemas.microsoft.com/office/drawing/2014/main" id="{090B4005-0161-4900-BCF3-333F91966E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6" end="0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3070" y="1881976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9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50C7A026-1DD6-4A56-8C92-C60C110C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it-IT" dirty="0"/>
              <a:t>Path planning: potential field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28A32F38-0FEE-4B3B-A0D3-3B862B913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it-IT" sz="2000" dirty="0"/>
              <a:t>L’algoritmo del Potential Field sfrutta un campo di potenziale virtuale per regolare il comportamento del robot in un ambiente.</a:t>
            </a:r>
          </a:p>
          <a:p>
            <a:pPr>
              <a:lnSpc>
                <a:spcPct val="110000"/>
              </a:lnSpc>
            </a:pPr>
            <a:r>
              <a:rPr lang="it-IT" sz="2000" dirty="0"/>
              <a:t>Il robot in questo modo è attratto dal potenziale del target e respinto dagli ostacoli. </a:t>
            </a:r>
          </a:p>
          <a:p>
            <a:pPr>
              <a:lnSpc>
                <a:spcPct val="110000"/>
              </a:lnSpc>
            </a:pPr>
            <a:r>
              <a:rPr lang="it-IT" sz="2000" dirty="0"/>
              <a:t>Le ipotesi considerate sono che l’ambiente è statico e noto a priori. Sfruttando tale ipotesi, l’algoritmo calcola istante per istante il potenziale.</a:t>
            </a:r>
          </a:p>
          <a:p>
            <a:pPr marL="0" indent="0">
              <a:lnSpc>
                <a:spcPct val="110000"/>
              </a:lnSpc>
              <a:buNone/>
            </a:pPr>
            <a:endParaRPr lang="it-IT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68CCF-83FC-4841-B5CB-791D5B5D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711" y="925355"/>
            <a:ext cx="3609500" cy="4865846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562600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potential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F8FDD-3359-4E18-A353-E6440CFCB6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6500" y="2249487"/>
                <a:ext cx="9840911" cy="3541714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it-IT" dirty="0"/>
                  <a:t>L’ambiente è modellato come pervaso da un campo di potenziale composto da: </a:t>
                </a:r>
              </a:p>
              <a:p>
                <a:r>
                  <a:rPr lang="it-IT" dirty="0"/>
                  <a:t>Forze attrattive verso il target </a:t>
                </a:r>
              </a:p>
              <a:p>
                <a:r>
                  <a:rPr lang="it-IT" dirty="0"/>
                  <a:t>Forze repulsive che allontanano dai vincoli</a:t>
                </a:r>
              </a:p>
              <a:p>
                <a:pPr marL="0" indent="0">
                  <a:buNone/>
                </a:pPr>
                <a:r>
                  <a:rPr lang="it-IT" dirty="0"/>
                  <a:t>Il potenziale di un punto q = (x, y) è definito come: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𝑎𝑡𝑡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) +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F8FDD-3359-4E18-A353-E6440CFCB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6500" y="2249487"/>
                <a:ext cx="9840911" cy="3541714"/>
              </a:xfrm>
              <a:blipFill>
                <a:blip r:embed="rId3"/>
                <a:stretch>
                  <a:fillRect l="-1301" t="-172" r="-16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63572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Forza generata dal potenziale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F8FDD-3359-4E18-A353-E6440CFCB6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6500" y="2249487"/>
                <a:ext cx="9840911" cy="3541714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/>
                  <a:t>Il vettore di moto di un punto q = (x, y) corrisponde alla forza generata dal potenziale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it-IT" i="0" dirty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𝑎𝑡𝑡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it-IT" dirty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dove il simbolo ∇ corrisponde all’operatore gradiente: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noBar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⌈"/>
                              <m:endChr m:val="⌉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begChr m:val="⌊"/>
                              <m:endChr m:val="⌋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F8FDD-3359-4E18-A353-E6440CFCB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6500" y="2249487"/>
                <a:ext cx="9840911" cy="3541714"/>
              </a:xfrm>
              <a:blipFill>
                <a:blip r:embed="rId3"/>
                <a:stretch>
                  <a:fillRect l="-991" t="-8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8113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FORZA ATTRATTIVA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F8FDD-3359-4E18-A353-E6440CFCB6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6500" y="2249487"/>
                <a:ext cx="9840911" cy="3541714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it-IT" dirty="0"/>
                  <a:t>Considerando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𝑔𝑜𝑎𝑙</m:t>
                        </m:r>
                      </m:sub>
                    </m:sSub>
                  </m:oMath>
                </a14:m>
                <a:r>
                  <a:rPr lang="it-IT" dirty="0"/>
                  <a:t>  punto target, la forza attrattiva può essere modellata come: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𝑎𝑡𝑡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) = −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𝑎𝑡𝑡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𝑔𝑜𝑎𝑙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𝑎𝑡𝑡</m:t>
                        </m:r>
                      </m:sub>
                    </m:sSub>
                  </m:oMath>
                </a14:m>
                <a:r>
                  <a:rPr lang="it-IT" dirty="0"/>
                  <a:t> è la costante di attrazione che funge da peso per l’attrazione che il robot riceve.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F8FDD-3359-4E18-A353-E6440CFCB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6500" y="2249487"/>
                <a:ext cx="9840911" cy="3541714"/>
              </a:xfrm>
              <a:blipFill>
                <a:blip r:embed="rId3"/>
                <a:stretch>
                  <a:fillRect l="-991" r="-2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81439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FORZA REPULSIVA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F8FDD-3359-4E18-A353-E6440CFCB6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6500" y="2249487"/>
                <a:ext cx="9840911" cy="3541714"/>
              </a:xfrm>
            </p:spPr>
            <p:txBody>
              <a:bodyPr anchor="t">
                <a:normAutofit fontScale="70000" lnSpcReduction="20000"/>
              </a:bodyPr>
              <a:lstStyle/>
              <a:p>
                <a:r>
                  <a:rPr lang="it-IT" dirty="0"/>
                  <a:t>La forza repulsiva può essere espressa come:</a:t>
                </a:r>
              </a:p>
              <a:p>
                <a:pPr marL="0" indent="0">
                  <a:buNone/>
                </a:pPr>
                <a:r>
                  <a:rPr lang="it-IT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dirty="0"/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/>
                  <a:t> 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it-IT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𝑜𝑏𝑠𝑡𝑎𝑐𝑙𝑒</m:t>
                            </m:r>
                          </m:sub>
                        </m:sSub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dirty="0"/>
                  <a:t> 	se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dirty="0"/>
                  <a:t>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0				se </a:t>
                </a:r>
                <a14:m>
                  <m:oMath xmlns:m="http://schemas.openxmlformats.org/officeDocument/2006/math">
                    <m:r>
                      <a:rPr lang="it-IT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r>
                  <a:rPr lang="it-IT" dirty="0"/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𝑜𝑏𝑠𝑡𝑎𝑐𝑙𝑒</m:t>
                        </m:r>
                      </m:sub>
                    </m:sSub>
                  </m:oMath>
                </a14:m>
                <a:r>
                  <a:rPr lang="it-IT" dirty="0"/>
                  <a:t> è il punto dell’ostacolo a distanza minima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dirty="0"/>
                  <a:t> è la distanza minima da un ostacolo,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è una soglia di distanza,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</m:oMath>
                </a14:m>
                <a:r>
                  <a:rPr lang="it-IT" dirty="0"/>
                  <a:t> è la costante repulsiva che influenza la repulsività di un ostacolo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𝑜𝑏𝑠𝑡𝑎𝑐𝑙𝑒</m:t>
                            </m:r>
                          </m:sub>
                        </m:sSub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it-IT" dirty="0"/>
                  <a:t> è il versore di tale vettore. </a:t>
                </a:r>
              </a:p>
              <a:p>
                <a:pPr marL="0" indent="0">
                  <a:buNone/>
                </a:pPr>
                <a:r>
                  <a:rPr lang="it-IT" dirty="0"/>
                  <a:t>Nell’implementazione viene calcolata la forza lungo le componenti X e 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F8FDD-3359-4E18-A353-E6440CFCB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6500" y="2249487"/>
                <a:ext cx="9840911" cy="3541714"/>
              </a:xfrm>
              <a:blipFill>
                <a:blip r:embed="rId4"/>
                <a:stretch>
                  <a:fillRect l="-620" t="-20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D5D7582C-D508-4D3A-9DDB-A82391FA1AB5}"/>
              </a:ext>
            </a:extLst>
          </p:cNvPr>
          <p:cNvSpPr txBox="1">
            <a:spLocks/>
          </p:cNvSpPr>
          <p:nvPr/>
        </p:nvSpPr>
        <p:spPr>
          <a:xfrm>
            <a:off x="-3151985" y="2325689"/>
            <a:ext cx="10397332" cy="147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600" dirty="0">
                <a:latin typeface="Bembo" panose="020B0604020202020204" pitchFamily="18" charset="0"/>
              </a:rPr>
              <a:t>{</a:t>
            </a:r>
            <a:endParaRPr lang="it-IT" sz="6000" dirty="0">
              <a:latin typeface="Bemb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78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9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8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A3E731-8714-4307-B73D-5BDB0612A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rgbClr val="FFFFFF"/>
                </a:solidFill>
              </a:rPr>
              <a:t>DETTAGLI Implementativi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36F79-3A05-4C71-82EB-78F41A056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Caso di studio: turtlebot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21575-ACAD-42B1-A814-3C2424F8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2557" y="5535979"/>
            <a:ext cx="5124886" cy="1441083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SIMONE TROVATO</a:t>
            </a:r>
          </a:p>
        </p:txBody>
      </p:sp>
    </p:spTree>
    <p:extLst>
      <p:ext uri="{BB962C8B-B14F-4D97-AF65-F5344CB8AC3E}">
        <p14:creationId xmlns:p14="http://schemas.microsoft.com/office/powerpoint/2010/main" val="1952292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Dettagli Implementativi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8FDD-3359-4E18-A353-E6440CFC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r>
              <a:rPr lang="it-IT" dirty="0"/>
              <a:t>Primo passo: abbiamo utilizzato la classe Robot realizzata a lezione per costruire un simulatore.</a:t>
            </a:r>
          </a:p>
          <a:p>
            <a:r>
              <a:rPr lang="it-IT" dirty="0"/>
              <a:t>Secondo passo: passare dal simulatore a un’implementazione su robot reale.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In questa sezione discuterò la realizzazione del simulatore.</a:t>
            </a:r>
          </a:p>
          <a:p>
            <a:endParaRPr lang="it-IT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13143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2_Circuit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198</TotalTime>
  <Words>1085</Words>
  <Application>Microsoft Office PowerPoint</Application>
  <PresentationFormat>Widescreen</PresentationFormat>
  <Paragraphs>109</Paragraphs>
  <Slides>23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23</vt:i4>
      </vt:variant>
    </vt:vector>
  </HeadingPairs>
  <TitlesOfParts>
    <vt:vector size="31" baseType="lpstr">
      <vt:lpstr>Arial</vt:lpstr>
      <vt:lpstr>Bembo</vt:lpstr>
      <vt:lpstr>Calibri</vt:lpstr>
      <vt:lpstr>Cambria Math</vt:lpstr>
      <vt:lpstr>Tw Cen MT</vt:lpstr>
      <vt:lpstr>Circuit</vt:lpstr>
      <vt:lpstr>1_Circuit</vt:lpstr>
      <vt:lpstr>2_Circuit</vt:lpstr>
      <vt:lpstr>Potential field</vt:lpstr>
      <vt:lpstr>ALGORITMO POTENTIAL FIELD</vt:lpstr>
      <vt:lpstr>Path planning: potential field</vt:lpstr>
      <vt:lpstr>potential field</vt:lpstr>
      <vt:lpstr>Forza generata dal potenziale</vt:lpstr>
      <vt:lpstr>FORZA ATTRATTIVA</vt:lpstr>
      <vt:lpstr>FORZA REPULSIVA</vt:lpstr>
      <vt:lpstr>DETTAGLI Implementativi</vt:lpstr>
      <vt:lpstr>Dettagli Implementativi</vt:lpstr>
      <vt:lpstr>Presentazione standard di PowerPoint</vt:lpstr>
      <vt:lpstr>Classe Ostacolo</vt:lpstr>
      <vt:lpstr>Classe   PotentialFieldCONTROL</vt:lpstr>
      <vt:lpstr>simulazione</vt:lpstr>
      <vt:lpstr>Presentazione standard di PowerPoint</vt:lpstr>
      <vt:lpstr>Implementazione sul turtlebot reale</vt:lpstr>
      <vt:lpstr>Decisioni implementative: Conversione Metri/millimetri</vt:lpstr>
      <vt:lpstr>Limiti del turtlebot: velocità massima delle Ruote</vt:lpstr>
      <vt:lpstr>Limiti del turtlebot: treshold del target</vt:lpstr>
      <vt:lpstr>Limiti del turtlebot: Odometria Imprecisa</vt:lpstr>
      <vt:lpstr>Considerazioni e Conclusioni</vt:lpstr>
      <vt:lpstr>Considerazioni e Conclusioni</vt:lpstr>
      <vt:lpstr>DEMO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Potential field</dc:title>
  <dc:creator>Francesco Furnari</dc:creator>
  <cp:lastModifiedBy>FABRIZIO TORNATORE</cp:lastModifiedBy>
  <cp:revision>26</cp:revision>
  <dcterms:created xsi:type="dcterms:W3CDTF">2019-06-17T09:00:10Z</dcterms:created>
  <dcterms:modified xsi:type="dcterms:W3CDTF">2019-06-21T11:34:13Z</dcterms:modified>
</cp:coreProperties>
</file>